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73" r:id="rId8"/>
    <p:sldId id="259" r:id="rId9"/>
    <p:sldId id="260" r:id="rId10"/>
    <p:sldId id="261" r:id="rId11"/>
    <p:sldId id="262" r:id="rId12"/>
    <p:sldId id="263" r:id="rId13"/>
    <p:sldId id="264" r:id="rId14"/>
    <p:sldId id="272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4" r:id="rId23"/>
    <p:sldId id="275" r:id="rId24"/>
    <p:sldId id="276" r:id="rId25"/>
    <p:sldId id="282" r:id="rId26"/>
    <p:sldId id="281" r:id="rId27"/>
    <p:sldId id="277" r:id="rId28"/>
    <p:sldId id="280" r:id="rId29"/>
    <p:sldId id="278" r:id="rId30"/>
    <p:sldId id="27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4EB665-FDFB-F9A7-7AB5-E61853D04A12}" v="1" dt="2021-11-19T14:58:30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56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son, Angela Y. (Fed)" userId="S::ayr@nist.gov::dd4f1362-818c-4f94-84fd-5716b4c206e9" providerId="AD" clId="Web-{324EB665-FDFB-F9A7-7AB5-E61853D04A12}"/>
    <pc:docChg chg="modSld">
      <pc:chgData name="Robinson, Angela Y. (Fed)" userId="S::ayr@nist.gov::dd4f1362-818c-4f94-84fd-5716b4c206e9" providerId="AD" clId="Web-{324EB665-FDFB-F9A7-7AB5-E61853D04A12}" dt="2021-11-19T14:58:30.062" v="0" actId="1076"/>
      <pc:docMkLst>
        <pc:docMk/>
      </pc:docMkLst>
      <pc:sldChg chg="modSp">
        <pc:chgData name="Robinson, Angela Y. (Fed)" userId="S::ayr@nist.gov::dd4f1362-818c-4f94-84fd-5716b4c206e9" providerId="AD" clId="Web-{324EB665-FDFB-F9A7-7AB5-E61853D04A12}" dt="2021-11-19T14:58:30.062" v="0" actId="1076"/>
        <pc:sldMkLst>
          <pc:docMk/>
          <pc:sldMk cId="1903057368" sldId="262"/>
        </pc:sldMkLst>
        <pc:picChg chg="mod">
          <ac:chgData name="Robinson, Angela Y. (Fed)" userId="S::ayr@nist.gov::dd4f1362-818c-4f94-84fd-5716b4c206e9" providerId="AD" clId="Web-{324EB665-FDFB-F9A7-7AB5-E61853D04A12}" dt="2021-11-19T14:58:30.062" v="0" actId="1076"/>
          <ac:picMkLst>
            <pc:docMk/>
            <pc:sldMk cId="1903057368" sldId="262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print.iacr.org/2021/454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KYBER &amp; SABER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7"/>
            <a:ext cx="8791575" cy="2133599"/>
          </a:xfrm>
        </p:spPr>
        <p:txBody>
          <a:bodyPr/>
          <a:lstStyle/>
          <a:p>
            <a:r>
              <a:rPr lang="en-US" dirty="0"/>
              <a:t>Updated review for 3</a:t>
            </a:r>
            <a:r>
              <a:rPr lang="en-US" baseline="30000" dirty="0"/>
              <a:t>rd</a:t>
            </a:r>
            <a:r>
              <a:rPr lang="en-US" dirty="0"/>
              <a:t> Round</a:t>
            </a:r>
          </a:p>
          <a:p>
            <a:r>
              <a:rPr lang="en-US" dirty="0"/>
              <a:t>(For internal Use only)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19251" y="4779818"/>
            <a:ext cx="14494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Daniel Smith-Tone</a:t>
            </a:r>
          </a:p>
          <a:p>
            <a:r>
              <a:rPr lang="en-US" sz="1400" dirty="0"/>
              <a:t>Quynh Dang</a:t>
            </a:r>
          </a:p>
          <a:p>
            <a:r>
              <a:rPr lang="en-US" sz="1400" dirty="0"/>
              <a:t>Dustin Moody</a:t>
            </a:r>
          </a:p>
        </p:txBody>
      </p:sp>
    </p:spTree>
    <p:extLst>
      <p:ext uri="{BB962C8B-B14F-4D97-AF65-F5344CB8AC3E}">
        <p14:creationId xmlns:p14="http://schemas.microsoft.com/office/powerpoint/2010/main" val="279352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KYBER Changes From Round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Increased the noise parameter for KYBER512 to increase core-SVP hardness</a:t>
            </a:r>
          </a:p>
          <a:p>
            <a:r>
              <a:rPr lang="en-US" dirty="0"/>
              <a:t>Insignificantly changed </a:t>
            </a:r>
            <a:r>
              <a:rPr lang="en-US" dirty="0" err="1"/>
              <a:t>ciphertext</a:t>
            </a:r>
            <a:r>
              <a:rPr lang="en-US" dirty="0"/>
              <a:t> compression</a:t>
            </a:r>
          </a:p>
          <a:p>
            <a:r>
              <a:rPr lang="en-US" dirty="0"/>
              <a:t>Increased rejection rate in sampling with much faster sampling</a:t>
            </a:r>
          </a:p>
          <a:p>
            <a:pPr lvl="1"/>
            <a:r>
              <a:rPr lang="en-US" dirty="0"/>
              <a:t>Key gen is faster</a:t>
            </a:r>
          </a:p>
          <a:p>
            <a:pPr lvl="1"/>
            <a:r>
              <a:rPr lang="en-US" dirty="0"/>
              <a:t>Rejection rate is about 20%</a:t>
            </a:r>
          </a:p>
          <a:p>
            <a:r>
              <a:rPr lang="en-US" dirty="0"/>
              <a:t>Now say that core-SVP is a bad measure of security</a:t>
            </a:r>
          </a:p>
          <a:p>
            <a:pPr lvl="1"/>
            <a:r>
              <a:rPr lang="en-US" dirty="0"/>
              <a:t>Added a “Beyond core-SVP hardness” section including a more careful gate-count estimate</a:t>
            </a:r>
          </a:p>
        </p:txBody>
      </p:sp>
    </p:spTree>
    <p:extLst>
      <p:ext uri="{BB962C8B-B14F-4D97-AF65-F5344CB8AC3E}">
        <p14:creationId xmlns:p14="http://schemas.microsoft.com/office/powerpoint/2010/main" val="1857827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Saber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95" y="2249488"/>
            <a:ext cx="3935235" cy="3541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24139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73138"/>
            <a:ext cx="9905998" cy="730426"/>
          </a:xfrm>
        </p:spPr>
        <p:txBody>
          <a:bodyPr/>
          <a:lstStyle/>
          <a:p>
            <a:r>
              <a:rPr lang="en-US" dirty="0"/>
              <a:t>SABER IND-CPA PKE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637310"/>
                <a:ext cx="9905999" cy="6220690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KeyGen:</a:t>
                </a:r>
              </a:p>
              <a:p>
                <a:pPr lvl="1"/>
                <a:r>
                  <a:rPr lang="en-US" sz="2400" b="1" dirty="0"/>
                  <a:t>A</a:t>
                </a:r>
                <a14:m>
                  <m:oMath xmlns:m="http://schemas.openxmlformats.org/officeDocument/2006/math">
                    <m:groupChr>
                      <m:groupChrPr>
                        <m:chr m:val="←"/>
                        <m:vertJc m:val="bot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𝒔</m:t>
                    </m:r>
                    <m:groupChr>
                      <m:groupChrPr>
                        <m:chr m:val="←"/>
                        <m:vertJc m:val="bot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</m:groupCh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sz="2400" dirty="0"/>
                  <a:t>.</a:t>
                </a:r>
              </a:p>
              <a:p>
                <a:pPr lvl="1"/>
                <a:r>
                  <a:rPr lang="en-US" sz="2400" dirty="0" err="1"/>
                  <a:t>pk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d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sup>
                    </m:sSubSup>
                  </m:oMath>
                </a14:m>
                <a:r>
                  <a:rPr lang="en-US" sz="2400" dirty="0"/>
                  <a:t> (shift to </a:t>
                </a:r>
                <a:r>
                  <a:rPr lang="en-US" sz="2400" dirty="0" err="1"/>
                  <a:t>Zp</a:t>
                </a:r>
                <a:r>
                  <a:rPr lang="en-US" sz="2400" dirty="0"/>
                  <a:t>) , </a:t>
                </a:r>
                <a:r>
                  <a:rPr lang="en-US" sz="2400" dirty="0" err="1"/>
                  <a:t>sk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dirty="0" err="1"/>
                  <a:t>Enc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  <m:groupChr>
                      <m:groupChrPr>
                        <m:chr m:val="←"/>
                        <m:vertJc m:val="bot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</m:groupCh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sz="240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sz="2400" dirty="0"/>
                  <a:t> (shift to </a:t>
                </a:r>
                <a:r>
                  <a:rPr lang="en-US" sz="2400" dirty="0" err="1"/>
                  <a:t>Zp</a:t>
                </a:r>
                <a:r>
                  <a:rPr lang="en-US" sz="2400" dirty="0"/>
                  <a:t>)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endChr m:val="⌋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⌊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𝑚𝑝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sz="2400" dirty="0"/>
                  <a:t>. (shift to Z</a:t>
                </a:r>
                <a:r>
                  <a:rPr lang="en-US" sz="2400" baseline="-25000" dirty="0"/>
                  <a:t>T</a:t>
                </a:r>
                <a:r>
                  <a:rPr lang="en-US" sz="2400" dirty="0"/>
                  <a:t>)</a:t>
                </a:r>
                <a:endParaRPr lang="en-US" sz="2400" baseline="-25000" dirty="0"/>
              </a:p>
              <a:p>
                <a:r>
                  <a:rPr lang="en-US" dirty="0"/>
                  <a:t>Dec: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′⊤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≫(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−1)∈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(shift (10-1) positions)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637310"/>
                <a:ext cx="9905999" cy="6220690"/>
              </a:xfrm>
              <a:blipFill>
                <a:blip r:embed="rId2"/>
                <a:stretch>
                  <a:fillRect l="-1280" t="-1224"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017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SABER IND-CCA2 KEM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F-O Transform</a:t>
            </a:r>
          </a:p>
        </p:txBody>
      </p:sp>
    </p:spTree>
    <p:extLst>
      <p:ext uri="{BB962C8B-B14F-4D97-AF65-F5344CB8AC3E}">
        <p14:creationId xmlns:p14="http://schemas.microsoft.com/office/powerpoint/2010/main" val="1694088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SABER Parameter Sets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30178127"/>
                  </p:ext>
                </p:extLst>
              </p:nvPr>
            </p:nvGraphicFramePr>
            <p:xfrm>
              <a:off x="1141413" y="2249488"/>
              <a:ext cx="99060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7060">
                      <a:extLst>
                        <a:ext uri="{9D8B030D-6E8A-4147-A177-3AD203B41FA5}">
                          <a16:colId xmlns:a16="http://schemas.microsoft.com/office/drawing/2014/main" val="3778267954"/>
                        </a:ext>
                      </a:extLst>
                    </a:gridCol>
                    <a:gridCol w="1026368">
                      <a:extLst>
                        <a:ext uri="{9D8B030D-6E8A-4147-A177-3AD203B41FA5}">
                          <a16:colId xmlns:a16="http://schemas.microsoft.com/office/drawing/2014/main" val="789945191"/>
                        </a:ext>
                      </a:extLst>
                    </a:gridCol>
                    <a:gridCol w="1073020">
                      <a:extLst>
                        <a:ext uri="{9D8B030D-6E8A-4147-A177-3AD203B41FA5}">
                          <a16:colId xmlns:a16="http://schemas.microsoft.com/office/drawing/2014/main" val="2701873681"/>
                        </a:ext>
                      </a:extLst>
                    </a:gridCol>
                    <a:gridCol w="1046552">
                      <a:extLst>
                        <a:ext uri="{9D8B030D-6E8A-4147-A177-3AD203B41FA5}">
                          <a16:colId xmlns:a16="http://schemas.microsoft.com/office/drawing/2014/main" val="2970482643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2017439815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2229267995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2025414877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14112843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55063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LightSaber</a:t>
                          </a:r>
                          <a:r>
                            <a:rPr lang="en-US" dirty="0"/>
                            <a:t>-KEM</a:t>
                          </a: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256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−120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87453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Saber-KEM</a:t>
                          </a:r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256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−136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42121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FireSaber</a:t>
                          </a:r>
                          <a:r>
                            <a:rPr lang="en-US" dirty="0"/>
                            <a:t>-KEM</a:t>
                          </a: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256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−165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52761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30178127"/>
                  </p:ext>
                </p:extLst>
              </p:nvPr>
            </p:nvGraphicFramePr>
            <p:xfrm>
              <a:off x="1141413" y="2249488"/>
              <a:ext cx="99060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7060">
                      <a:extLst>
                        <a:ext uri="{9D8B030D-6E8A-4147-A177-3AD203B41FA5}">
                          <a16:colId xmlns:a16="http://schemas.microsoft.com/office/drawing/2014/main" val="3778267954"/>
                        </a:ext>
                      </a:extLst>
                    </a:gridCol>
                    <a:gridCol w="1026368">
                      <a:extLst>
                        <a:ext uri="{9D8B030D-6E8A-4147-A177-3AD203B41FA5}">
                          <a16:colId xmlns:a16="http://schemas.microsoft.com/office/drawing/2014/main" val="789945191"/>
                        </a:ext>
                      </a:extLst>
                    </a:gridCol>
                    <a:gridCol w="1073020">
                      <a:extLst>
                        <a:ext uri="{9D8B030D-6E8A-4147-A177-3AD203B41FA5}">
                          <a16:colId xmlns:a16="http://schemas.microsoft.com/office/drawing/2014/main" val="2701873681"/>
                        </a:ext>
                      </a:extLst>
                    </a:gridCol>
                    <a:gridCol w="1046552">
                      <a:extLst>
                        <a:ext uri="{9D8B030D-6E8A-4147-A177-3AD203B41FA5}">
                          <a16:colId xmlns:a16="http://schemas.microsoft.com/office/drawing/2014/main" val="2970482643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2017439815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2229267995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2025414877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14112843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7381" t="-3279" r="-693452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4773" t="-3279" r="-561932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3256" t="-3279" r="-47500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985" t="-3279" r="-302463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8529" t="-3279" r="-20098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1478" t="-3279" r="-10197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478" t="-3279" r="-1970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55063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LightSaber</a:t>
                          </a:r>
                          <a:r>
                            <a:rPr lang="en-US" dirty="0" smtClean="0"/>
                            <a:t>-KEM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7381" t="-103279" r="-69345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4773" t="-103279" r="-56193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3256" t="-103279" r="-4750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985" t="-103279" r="-302463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8529" t="-103279" r="-20098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1478" t="-103279" r="-10197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478" t="-103279" r="-197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87453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Saber-KEM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7381" t="-203279" r="-69345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4773" t="-203279" r="-56193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3256" t="-203279" r="-4750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985" t="-203279" r="-30246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8529" t="-203279" r="-20098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1478" t="-203279" r="-10197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478" t="-203279" r="-1970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42121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FireSaber</a:t>
                          </a:r>
                          <a:r>
                            <a:rPr lang="en-US" dirty="0" smtClean="0"/>
                            <a:t>-KEM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7381" t="-303279" r="-69345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4773" t="-303279" r="-56193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3256" t="-303279" r="-475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985" t="-303279" r="-30246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8529" t="-303279" r="-20098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1478" t="-303279" r="-10197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478" t="-303279" r="-1970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527614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69729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38546"/>
            <a:ext cx="9905998" cy="748145"/>
          </a:xfrm>
        </p:spPr>
        <p:txBody>
          <a:bodyPr/>
          <a:lstStyle/>
          <a:p>
            <a:r>
              <a:rPr lang="en-US" dirty="0"/>
              <a:t>SABER Performance 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8" y="886691"/>
            <a:ext cx="10709563" cy="5721927"/>
          </a:xfrm>
        </p:spPr>
      </p:pic>
    </p:spTree>
    <p:extLst>
      <p:ext uri="{BB962C8B-B14F-4D97-AF65-F5344CB8AC3E}">
        <p14:creationId xmlns:p14="http://schemas.microsoft.com/office/powerpoint/2010/main" val="301327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SABER Performance II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564624"/>
            <a:ext cx="9906000" cy="2911440"/>
          </a:xfrm>
        </p:spPr>
      </p:pic>
    </p:spTree>
    <p:extLst>
      <p:ext uri="{BB962C8B-B14F-4D97-AF65-F5344CB8AC3E}">
        <p14:creationId xmlns:p14="http://schemas.microsoft.com/office/powerpoint/2010/main" val="1296955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SABER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Reduction from MLWR Assumption in ROM</a:t>
            </a:r>
          </a:p>
          <a:p>
            <a:r>
              <a:rPr lang="en-US" dirty="0"/>
              <a:t>Reduction from MLWR Assumption in QROM</a:t>
            </a:r>
          </a:p>
          <a:p>
            <a:pPr lvl="1"/>
            <a:r>
              <a:rPr lang="en-US" dirty="0"/>
              <a:t>OW-CPA implies IND-CPA. IND-CPA implies CCA KEM not tight: gap: a factor of square root of IND-CPA advantage. </a:t>
            </a:r>
          </a:p>
          <a:p>
            <a:pPr lvl="1"/>
            <a:r>
              <a:rPr lang="en-US" dirty="0"/>
              <a:t>Said that the square root loss can be avoided. </a:t>
            </a:r>
          </a:p>
          <a:p>
            <a:pPr lvl="1"/>
            <a:r>
              <a:rPr lang="en-US" dirty="0">
                <a:hlinkClick r:id="rId2"/>
              </a:rPr>
              <a:t>https://eprint.iacr.org/2021/454.pdf</a:t>
            </a:r>
            <a:r>
              <a:rPr lang="en-US" dirty="0"/>
              <a:t> Corollary 4.7. PKE is “injective” (injectivity failure rate is </a:t>
            </a:r>
            <a:r>
              <a:rPr lang="el-GR" dirty="0"/>
              <a:t>η</a:t>
            </a:r>
            <a:r>
              <a:rPr lang="en-US" dirty="0"/>
              <a:t>), the square root is gone. However, the gap has one more term: the PRF’s gap of the KDF which produces “implicit rejection” random key (negligible term) .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61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Saber Changes from Round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189020"/>
          </a:xfrm>
        </p:spPr>
        <p:txBody>
          <a:bodyPr/>
          <a:lstStyle/>
          <a:p>
            <a:r>
              <a:rPr lang="en-US" dirty="0"/>
              <a:t>Corrected an error in security estimate script.</a:t>
            </a:r>
          </a:p>
          <a:p>
            <a:r>
              <a:rPr lang="en-US" dirty="0"/>
              <a:t>Streamlined the code</a:t>
            </a:r>
          </a:p>
          <a:p>
            <a:r>
              <a:rPr lang="en-US" dirty="0"/>
              <a:t>Include new parameter sets </a:t>
            </a:r>
            <a:r>
              <a:rPr lang="en-US" dirty="0" err="1"/>
              <a:t>uSaber</a:t>
            </a:r>
            <a:r>
              <a:rPr lang="en-US" dirty="0"/>
              <a:t> and Saber-90s.</a:t>
            </a:r>
          </a:p>
          <a:p>
            <a:r>
              <a:rPr lang="en-US" dirty="0"/>
              <a:t>Include a description of a masked implementation protecting against DPA</a:t>
            </a:r>
          </a:p>
          <a:p>
            <a:r>
              <a:rPr lang="en-US" dirty="0"/>
              <a:t>Include a section on side-channel security.</a:t>
            </a:r>
          </a:p>
          <a:p>
            <a:r>
              <a:rPr lang="en-US" dirty="0"/>
              <a:t>Some missing data type conversions were added to the spec. </a:t>
            </a:r>
          </a:p>
        </p:txBody>
      </p:sp>
    </p:spTree>
    <p:extLst>
      <p:ext uri="{BB962C8B-B14F-4D97-AF65-F5344CB8AC3E}">
        <p14:creationId xmlns:p14="http://schemas.microsoft.com/office/powerpoint/2010/main" val="553928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KYBER and Saber Performance 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75934"/>
            <a:ext cx="9905999" cy="456257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Cycle counts on AVX2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B623D-00F0-C049-9F7D-6975461C7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05914"/>
            <a:ext cx="4248083" cy="13112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4CE22E-1D74-404A-8A08-33D1C3D06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167" y="2648932"/>
            <a:ext cx="1936946" cy="7800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4075B7-CDB2-5144-8ED5-B074575D3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166" y="3429000"/>
            <a:ext cx="1936945" cy="629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10399E-1B56-B24A-BC2D-2C571B3320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165" y="4058240"/>
            <a:ext cx="1936945" cy="6354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D4BD1B-C444-0E43-81AE-AE1DFC368308}"/>
              </a:ext>
            </a:extLst>
          </p:cNvPr>
          <p:cNvSpPr txBox="1"/>
          <p:nvPr/>
        </p:nvSpPr>
        <p:spPr>
          <a:xfrm>
            <a:off x="10344085" y="2705369"/>
            <a:ext cx="115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SABER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C1CA98-9D08-8949-B4AF-8BF82F43C31F}"/>
              </a:ext>
            </a:extLst>
          </p:cNvPr>
          <p:cNvSpPr txBox="1"/>
          <p:nvPr/>
        </p:nvSpPr>
        <p:spPr>
          <a:xfrm>
            <a:off x="3591612" y="3214540"/>
            <a:ext cx="113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KYBER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467E2F02-23B6-1D4F-A45C-4053DD83D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552808"/>
              </p:ext>
            </p:extLst>
          </p:nvPr>
        </p:nvGraphicFramePr>
        <p:xfrm>
          <a:off x="3208289" y="3837826"/>
          <a:ext cx="771554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09">
                  <a:extLst>
                    <a:ext uri="{9D8B030D-6E8A-4147-A177-3AD203B41FA5}">
                      <a16:colId xmlns:a16="http://schemas.microsoft.com/office/drawing/2014/main" val="1810763048"/>
                    </a:ext>
                  </a:extLst>
                </a:gridCol>
                <a:gridCol w="1543109">
                  <a:extLst>
                    <a:ext uri="{9D8B030D-6E8A-4147-A177-3AD203B41FA5}">
                      <a16:colId xmlns:a16="http://schemas.microsoft.com/office/drawing/2014/main" val="2370481017"/>
                    </a:ext>
                  </a:extLst>
                </a:gridCol>
                <a:gridCol w="1543109">
                  <a:extLst>
                    <a:ext uri="{9D8B030D-6E8A-4147-A177-3AD203B41FA5}">
                      <a16:colId xmlns:a16="http://schemas.microsoft.com/office/drawing/2014/main" val="232998404"/>
                    </a:ext>
                  </a:extLst>
                </a:gridCol>
                <a:gridCol w="1543109">
                  <a:extLst>
                    <a:ext uri="{9D8B030D-6E8A-4147-A177-3AD203B41FA5}">
                      <a16:colId xmlns:a16="http://schemas.microsoft.com/office/drawing/2014/main" val="2142946987"/>
                    </a:ext>
                  </a:extLst>
                </a:gridCol>
                <a:gridCol w="1543109">
                  <a:extLst>
                    <a:ext uri="{9D8B030D-6E8A-4147-A177-3AD203B41FA5}">
                      <a16:colId xmlns:a16="http://schemas.microsoft.com/office/drawing/2014/main" val="1271584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KYBER’s total cycle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SABER’s total cycle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Difference in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379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113,628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170,092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56,464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33.196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691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173,512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286,636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113,124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39.466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886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249,996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435,752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185,756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42.628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926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512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LWE/LWR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565564"/>
                <a:ext cx="9905999" cy="5043053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LWE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𝒂</m:t>
                    </m:r>
                    <m:groupChr>
                      <m:groupChrPr>
                        <m:chr m:val="←"/>
                        <m:vertJc m:val="bot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sSubSup>
                      <m:sSub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𝒔</m:t>
                    </m:r>
                    <m:groupChr>
                      <m:groupChrPr>
                        <m:chr m:val="←"/>
                        <m:vertJc m:val="bot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ℯ</m:t>
                    </m:r>
                    <m:groupChr>
                      <m:groupChrPr>
                        <m:chr m:val="←"/>
                        <m:vertJc m:val="bot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</m:groupCh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/>
                  <a:t>. </a:t>
                </a:r>
                <a:r>
                  <a:rPr lang="en-US" sz="2400" i="1" dirty="0"/>
                  <a:t>S</a:t>
                </a:r>
                <a:r>
                  <a:rPr lang="en-US" sz="2400" dirty="0"/>
                  <a:t> and </a:t>
                </a:r>
                <a:r>
                  <a:rPr lang="en-US" sz="2400" i="1" dirty="0"/>
                  <a:t>e</a:t>
                </a:r>
                <a:r>
                  <a:rPr lang="en-US" sz="2400" dirty="0"/>
                  <a:t> can be sampled from a noise distribution such as a Gaussian or centered binomial one as long as they have enough entropies for the targeted security strength.  </a:t>
                </a:r>
              </a:p>
              <a:p>
                <a:pPr lvl="1"/>
                <a:r>
                  <a:rPr lang="en-US" sz="2400" dirty="0"/>
                  <a:t>Given samples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ℯ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find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</m:t>
                    </m:r>
                    <m:groupChr>
                      <m:groupChrPr>
                        <m:chr m:val="←"/>
                        <m:vertJc m:val="bot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sSubSup>
                      <m:sSub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𝒔</m:t>
                    </m:r>
                    <m:groupChr>
                      <m:groupChrPr>
                        <m:chr m:val="←"/>
                        <m:vertJc m:val="bot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ℯ</m:t>
                    </m:r>
                    <m:groupChr>
                      <m:groupChrPr>
                        <m:chr m:val="←"/>
                        <m:vertJc m:val="bot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</m:groupCh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dirty="0"/>
                  <a:t>LWR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𝑨𝒔</m:t>
                                </m:r>
                              </m:e>
                            </m:d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 is the most significant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lg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bits.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565564"/>
                <a:ext cx="9905999" cy="5043053"/>
              </a:xfrm>
              <a:blipFill>
                <a:blip r:embed="rId2"/>
                <a:stretch>
                  <a:fillRect l="-1280" t="-1508" r="-1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0553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KYBER and Saber Performance 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75934"/>
            <a:ext cx="9905999" cy="456257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Public key and ciphertext sizes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913CB23-3C1B-0940-9774-DCD93FA6D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402662"/>
              </p:ext>
            </p:extLst>
          </p:nvPr>
        </p:nvGraphicFramePr>
        <p:xfrm>
          <a:off x="1852890" y="2784437"/>
          <a:ext cx="8128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78569296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30142231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8442714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7849917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684462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Kyber</a:t>
                      </a:r>
                      <a:r>
                        <a:rPr lang="en-US" dirty="0"/>
                        <a:t> (bytes)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Saber (bytes)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Difference in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822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9.627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566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69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11.224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51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072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KYBER and Saber Performance 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45996"/>
            <a:ext cx="9905999" cy="489251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Size Differences vs. Cycle Count Differences (on AVX2)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913CB23-3C1B-0940-9774-DCD93FA6D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211488"/>
              </p:ext>
            </p:extLst>
          </p:nvPr>
        </p:nvGraphicFramePr>
        <p:xfrm>
          <a:off x="2030411" y="2091157"/>
          <a:ext cx="8128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78569296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30142231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8442714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7849917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68446269"/>
                    </a:ext>
                  </a:extLst>
                </a:gridCol>
              </a:tblGrid>
              <a:tr h="4847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Kyber</a:t>
                      </a:r>
                      <a:r>
                        <a:rPr lang="en-US" dirty="0"/>
                        <a:t> (bytes)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Saber (bytes)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Difference (bytes)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Difference in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822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9.627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566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69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11.224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51264"/>
                  </a:ext>
                </a:extLst>
              </a:tr>
            </a:tbl>
          </a:graphicData>
        </a:graphic>
      </p:graphicFrame>
      <p:graphicFrame>
        <p:nvGraphicFramePr>
          <p:cNvPr id="5" name="Table 15">
            <a:extLst>
              <a:ext uri="{FF2B5EF4-FFF2-40B4-BE49-F238E27FC236}">
                <a16:creationId xmlns:a16="http://schemas.microsoft.com/office/drawing/2014/main" id="{1AED1241-AA83-1644-8FC1-7E1F10CB2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80447"/>
              </p:ext>
            </p:extLst>
          </p:nvPr>
        </p:nvGraphicFramePr>
        <p:xfrm>
          <a:off x="2030411" y="3843757"/>
          <a:ext cx="771554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09">
                  <a:extLst>
                    <a:ext uri="{9D8B030D-6E8A-4147-A177-3AD203B41FA5}">
                      <a16:colId xmlns:a16="http://schemas.microsoft.com/office/drawing/2014/main" val="1810763048"/>
                    </a:ext>
                  </a:extLst>
                </a:gridCol>
                <a:gridCol w="1543109">
                  <a:extLst>
                    <a:ext uri="{9D8B030D-6E8A-4147-A177-3AD203B41FA5}">
                      <a16:colId xmlns:a16="http://schemas.microsoft.com/office/drawing/2014/main" val="2370481017"/>
                    </a:ext>
                  </a:extLst>
                </a:gridCol>
                <a:gridCol w="1543109">
                  <a:extLst>
                    <a:ext uri="{9D8B030D-6E8A-4147-A177-3AD203B41FA5}">
                      <a16:colId xmlns:a16="http://schemas.microsoft.com/office/drawing/2014/main" val="232998404"/>
                    </a:ext>
                  </a:extLst>
                </a:gridCol>
                <a:gridCol w="1543109">
                  <a:extLst>
                    <a:ext uri="{9D8B030D-6E8A-4147-A177-3AD203B41FA5}">
                      <a16:colId xmlns:a16="http://schemas.microsoft.com/office/drawing/2014/main" val="2142946987"/>
                    </a:ext>
                  </a:extLst>
                </a:gridCol>
                <a:gridCol w="1543109">
                  <a:extLst>
                    <a:ext uri="{9D8B030D-6E8A-4147-A177-3AD203B41FA5}">
                      <a16:colId xmlns:a16="http://schemas.microsoft.com/office/drawing/2014/main" val="1271584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KYBER’s total cycle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SABER’s total cycle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Difference(cycles)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Difference in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379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113,628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170,092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56,464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33.196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691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173,512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286,636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113,124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39.466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886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249,996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435,752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185,756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42.628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926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165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KYBER, Saber &amp; NTRU Performance 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45996"/>
            <a:ext cx="9905999" cy="489251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Size Differences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913CB23-3C1B-0940-9774-DCD93FA6D4E6}"/>
              </a:ext>
            </a:extLst>
          </p:cNvPr>
          <p:cNvGraphicFramePr>
            <a:graphicFrameLocks noGrp="1"/>
          </p:cNvGraphicFramePr>
          <p:nvPr/>
        </p:nvGraphicFramePr>
        <p:xfrm>
          <a:off x="2030411" y="2091157"/>
          <a:ext cx="8128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78569296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30142231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8442714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7849917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68446269"/>
                    </a:ext>
                  </a:extLst>
                </a:gridCol>
              </a:tblGrid>
              <a:tr h="4847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Kyber</a:t>
                      </a:r>
                      <a:r>
                        <a:rPr lang="en-US" dirty="0"/>
                        <a:t> (bytes)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Saber (bytes)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Difference (bytes)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Difference in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822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9.627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566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69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11.224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51264"/>
                  </a:ext>
                </a:extLst>
              </a:tr>
            </a:tbl>
          </a:graphicData>
        </a:graphic>
      </p:graphicFrame>
      <p:graphicFrame>
        <p:nvGraphicFramePr>
          <p:cNvPr id="5" name="Table 15">
            <a:extLst>
              <a:ext uri="{FF2B5EF4-FFF2-40B4-BE49-F238E27FC236}">
                <a16:creationId xmlns:a16="http://schemas.microsoft.com/office/drawing/2014/main" id="{1AED1241-AA83-1644-8FC1-7E1F10CB2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825305"/>
              </p:ext>
            </p:extLst>
          </p:nvPr>
        </p:nvGraphicFramePr>
        <p:xfrm>
          <a:off x="2030411" y="3843757"/>
          <a:ext cx="7715545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09">
                  <a:extLst>
                    <a:ext uri="{9D8B030D-6E8A-4147-A177-3AD203B41FA5}">
                      <a16:colId xmlns:a16="http://schemas.microsoft.com/office/drawing/2014/main" val="1810763048"/>
                    </a:ext>
                  </a:extLst>
                </a:gridCol>
                <a:gridCol w="1543109">
                  <a:extLst>
                    <a:ext uri="{9D8B030D-6E8A-4147-A177-3AD203B41FA5}">
                      <a16:colId xmlns:a16="http://schemas.microsoft.com/office/drawing/2014/main" val="2370481017"/>
                    </a:ext>
                  </a:extLst>
                </a:gridCol>
                <a:gridCol w="1543109">
                  <a:extLst>
                    <a:ext uri="{9D8B030D-6E8A-4147-A177-3AD203B41FA5}">
                      <a16:colId xmlns:a16="http://schemas.microsoft.com/office/drawing/2014/main" val="232998404"/>
                    </a:ext>
                  </a:extLst>
                </a:gridCol>
                <a:gridCol w="1543109">
                  <a:extLst>
                    <a:ext uri="{9D8B030D-6E8A-4147-A177-3AD203B41FA5}">
                      <a16:colId xmlns:a16="http://schemas.microsoft.com/office/drawing/2014/main" val="2142946987"/>
                    </a:ext>
                  </a:extLst>
                </a:gridCol>
                <a:gridCol w="1543109">
                  <a:extLst>
                    <a:ext uri="{9D8B030D-6E8A-4147-A177-3AD203B41FA5}">
                      <a16:colId xmlns:a16="http://schemas.microsoft.com/office/drawing/2014/main" val="1271584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PK in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Ciphertext in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Difference with </a:t>
                      </a:r>
                      <a:r>
                        <a:rPr lang="en-US" dirty="0" err="1"/>
                        <a:t>lightSaber</a:t>
                      </a:r>
                      <a:r>
                        <a:rPr lang="en-US" dirty="0"/>
                        <a:t> (bytes)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379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ntruhps509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691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ntruhrss701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+868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886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255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7426"/>
            <a:ext cx="9905998" cy="1478570"/>
          </a:xfrm>
        </p:spPr>
        <p:txBody>
          <a:bodyPr/>
          <a:lstStyle/>
          <a:p>
            <a:r>
              <a:rPr lang="en-US" dirty="0"/>
              <a:t>KYBER, Saber &amp; NTRU Performance comparisons </a:t>
            </a:r>
            <a:r>
              <a:rPr lang="en-US" sz="3200" dirty="0"/>
              <a:t>cont</a:t>
            </a:r>
            <a:r>
              <a:rPr lang="en-US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89242"/>
            <a:ext cx="9905999" cy="53578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Cycle Count Differences (on AVX2)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15">
            <a:extLst>
              <a:ext uri="{FF2B5EF4-FFF2-40B4-BE49-F238E27FC236}">
                <a16:creationId xmlns:a16="http://schemas.microsoft.com/office/drawing/2014/main" id="{1AED1241-AA83-1644-8FC1-7E1F10CB2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756009"/>
              </p:ext>
            </p:extLst>
          </p:nvPr>
        </p:nvGraphicFramePr>
        <p:xfrm>
          <a:off x="2030411" y="1930782"/>
          <a:ext cx="771554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09">
                  <a:extLst>
                    <a:ext uri="{9D8B030D-6E8A-4147-A177-3AD203B41FA5}">
                      <a16:colId xmlns:a16="http://schemas.microsoft.com/office/drawing/2014/main" val="1810763048"/>
                    </a:ext>
                  </a:extLst>
                </a:gridCol>
                <a:gridCol w="1543109">
                  <a:extLst>
                    <a:ext uri="{9D8B030D-6E8A-4147-A177-3AD203B41FA5}">
                      <a16:colId xmlns:a16="http://schemas.microsoft.com/office/drawing/2014/main" val="2370481017"/>
                    </a:ext>
                  </a:extLst>
                </a:gridCol>
                <a:gridCol w="1543109">
                  <a:extLst>
                    <a:ext uri="{9D8B030D-6E8A-4147-A177-3AD203B41FA5}">
                      <a16:colId xmlns:a16="http://schemas.microsoft.com/office/drawing/2014/main" val="232998404"/>
                    </a:ext>
                  </a:extLst>
                </a:gridCol>
                <a:gridCol w="1543109">
                  <a:extLst>
                    <a:ext uri="{9D8B030D-6E8A-4147-A177-3AD203B41FA5}">
                      <a16:colId xmlns:a16="http://schemas.microsoft.com/office/drawing/2014/main" val="2142946987"/>
                    </a:ext>
                  </a:extLst>
                </a:gridCol>
                <a:gridCol w="1543109">
                  <a:extLst>
                    <a:ext uri="{9D8B030D-6E8A-4147-A177-3AD203B41FA5}">
                      <a16:colId xmlns:a16="http://schemas.microsoft.com/office/drawing/2014/main" val="1271584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KYBER’s total cycle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SABER’s total cycle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Difference(cycles)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Difference in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379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113,628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170,092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56,464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33.196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691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173,512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286,636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113,124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39.466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886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249,996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435,752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185,756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42.628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926007"/>
                  </a:ext>
                </a:extLst>
              </a:tr>
            </a:tbl>
          </a:graphicData>
        </a:graphic>
      </p:graphicFrame>
      <p:graphicFrame>
        <p:nvGraphicFramePr>
          <p:cNvPr id="6" name="Table 15">
            <a:extLst>
              <a:ext uri="{FF2B5EF4-FFF2-40B4-BE49-F238E27FC236}">
                <a16:creationId xmlns:a16="http://schemas.microsoft.com/office/drawing/2014/main" id="{762A0CB7-4E33-8D42-9BC4-B8411D18C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969401"/>
              </p:ext>
            </p:extLst>
          </p:nvPr>
        </p:nvGraphicFramePr>
        <p:xfrm>
          <a:off x="2030411" y="4068168"/>
          <a:ext cx="7715545" cy="1309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09">
                  <a:extLst>
                    <a:ext uri="{9D8B030D-6E8A-4147-A177-3AD203B41FA5}">
                      <a16:colId xmlns:a16="http://schemas.microsoft.com/office/drawing/2014/main" val="1810763048"/>
                    </a:ext>
                  </a:extLst>
                </a:gridCol>
                <a:gridCol w="1543109">
                  <a:extLst>
                    <a:ext uri="{9D8B030D-6E8A-4147-A177-3AD203B41FA5}">
                      <a16:colId xmlns:a16="http://schemas.microsoft.com/office/drawing/2014/main" val="2370481017"/>
                    </a:ext>
                  </a:extLst>
                </a:gridCol>
                <a:gridCol w="1543109">
                  <a:extLst>
                    <a:ext uri="{9D8B030D-6E8A-4147-A177-3AD203B41FA5}">
                      <a16:colId xmlns:a16="http://schemas.microsoft.com/office/drawing/2014/main" val="232998404"/>
                    </a:ext>
                  </a:extLst>
                </a:gridCol>
                <a:gridCol w="1543109">
                  <a:extLst>
                    <a:ext uri="{9D8B030D-6E8A-4147-A177-3AD203B41FA5}">
                      <a16:colId xmlns:a16="http://schemas.microsoft.com/office/drawing/2014/main" val="2142946987"/>
                    </a:ext>
                  </a:extLst>
                </a:gridCol>
                <a:gridCol w="1543109">
                  <a:extLst>
                    <a:ext uri="{9D8B030D-6E8A-4147-A177-3AD203B41FA5}">
                      <a16:colId xmlns:a16="http://schemas.microsoft.com/office/drawing/2014/main" val="1271584436"/>
                    </a:ext>
                  </a:extLst>
                </a:gridCol>
              </a:tblGrid>
              <a:tr h="669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ntruhps509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191,279 (k)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61,331 (e)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40,026 (d)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292,636 (t)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91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ntruhrss701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340,823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50,441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62,267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453,531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886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491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8BAB183-FA89-7044-9A02-D1ACFEBAB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816421"/>
              </p:ext>
            </p:extLst>
          </p:nvPr>
        </p:nvGraphicFramePr>
        <p:xfrm>
          <a:off x="3144983" y="217811"/>
          <a:ext cx="8871527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361">
                  <a:extLst>
                    <a:ext uri="{9D8B030D-6E8A-4147-A177-3AD203B41FA5}">
                      <a16:colId xmlns:a16="http://schemas.microsoft.com/office/drawing/2014/main" val="2855869839"/>
                    </a:ext>
                  </a:extLst>
                </a:gridCol>
                <a:gridCol w="1267361">
                  <a:extLst>
                    <a:ext uri="{9D8B030D-6E8A-4147-A177-3AD203B41FA5}">
                      <a16:colId xmlns:a16="http://schemas.microsoft.com/office/drawing/2014/main" val="545953682"/>
                    </a:ext>
                  </a:extLst>
                </a:gridCol>
                <a:gridCol w="1267361">
                  <a:extLst>
                    <a:ext uri="{9D8B030D-6E8A-4147-A177-3AD203B41FA5}">
                      <a16:colId xmlns:a16="http://schemas.microsoft.com/office/drawing/2014/main" val="3589940611"/>
                    </a:ext>
                  </a:extLst>
                </a:gridCol>
                <a:gridCol w="1267361">
                  <a:extLst>
                    <a:ext uri="{9D8B030D-6E8A-4147-A177-3AD203B41FA5}">
                      <a16:colId xmlns:a16="http://schemas.microsoft.com/office/drawing/2014/main" val="3535330181"/>
                    </a:ext>
                  </a:extLst>
                </a:gridCol>
                <a:gridCol w="1267361">
                  <a:extLst>
                    <a:ext uri="{9D8B030D-6E8A-4147-A177-3AD203B41FA5}">
                      <a16:colId xmlns:a16="http://schemas.microsoft.com/office/drawing/2014/main" val="2222525342"/>
                    </a:ext>
                  </a:extLst>
                </a:gridCol>
                <a:gridCol w="1267361">
                  <a:extLst>
                    <a:ext uri="{9D8B030D-6E8A-4147-A177-3AD203B41FA5}">
                      <a16:colId xmlns:a16="http://schemas.microsoft.com/office/drawing/2014/main" val="2360187647"/>
                    </a:ext>
                  </a:extLst>
                </a:gridCol>
                <a:gridCol w="1267361">
                  <a:extLst>
                    <a:ext uri="{9D8B030D-6E8A-4147-A177-3AD203B41FA5}">
                      <a16:colId xmlns:a16="http://schemas.microsoft.com/office/drawing/2014/main" val="1761806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 (min) (cycles)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 (min)(cycles)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 (min)(cycles)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Saber’s advantage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40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lightsaber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m4fspeed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352,196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481,005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452,653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1,285,854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15.26%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857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lightsaber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m4fstack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422,434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591,555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581,072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128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m4fspeed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645,221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820,798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774,054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2,240,073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9.52%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254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m4fstack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820,043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1,059,168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1,038,681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52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firesaber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m4fstack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1,319,644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1,615,254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1,595,644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546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firesaber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m4fspeed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994,445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1,204,257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1,151,014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3,349,716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12.86%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2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kyber512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630,445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841,864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935,844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980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kyber512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456,044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550,598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510,889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1,517,531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381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kyber768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1,049,570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1,347,982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1,462,338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884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kyber768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742,205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896,676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836,985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2,475,866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973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kyber1024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1,635,186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2,008,239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2,146,442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44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kyber1024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1,185,257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1,368,598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1,290,241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3,844,096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28761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A586A42-0CE0-7145-84D2-55930FDFB0F7}"/>
              </a:ext>
            </a:extLst>
          </p:cNvPr>
          <p:cNvSpPr txBox="1"/>
          <p:nvPr/>
        </p:nvSpPr>
        <p:spPr>
          <a:xfrm>
            <a:off x="207817" y="1903499"/>
            <a:ext cx="2937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Time-optimized Implementations for pqm4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C6CF2C-43C3-5947-A9C5-B9CF76E28332}"/>
              </a:ext>
            </a:extLst>
          </p:cNvPr>
          <p:cNvSpPr txBox="1"/>
          <p:nvPr/>
        </p:nvSpPr>
        <p:spPr>
          <a:xfrm>
            <a:off x="1731818" y="6192982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mupq</a:t>
            </a:r>
            <a:r>
              <a:rPr lang="en-US" dirty="0"/>
              <a:t>/pqm4/blob/master/</a:t>
            </a:r>
            <a:r>
              <a:rPr lang="en-US" dirty="0" err="1"/>
              <a:t>benchmarks.md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64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8BAB183-FA89-7044-9A02-D1ACFEBAB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397451"/>
              </p:ext>
            </p:extLst>
          </p:nvPr>
        </p:nvGraphicFramePr>
        <p:xfrm>
          <a:off x="3144983" y="217811"/>
          <a:ext cx="8871527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361">
                  <a:extLst>
                    <a:ext uri="{9D8B030D-6E8A-4147-A177-3AD203B41FA5}">
                      <a16:colId xmlns:a16="http://schemas.microsoft.com/office/drawing/2014/main" val="2855869839"/>
                    </a:ext>
                  </a:extLst>
                </a:gridCol>
                <a:gridCol w="1267361">
                  <a:extLst>
                    <a:ext uri="{9D8B030D-6E8A-4147-A177-3AD203B41FA5}">
                      <a16:colId xmlns:a16="http://schemas.microsoft.com/office/drawing/2014/main" val="545953682"/>
                    </a:ext>
                  </a:extLst>
                </a:gridCol>
                <a:gridCol w="1267361">
                  <a:extLst>
                    <a:ext uri="{9D8B030D-6E8A-4147-A177-3AD203B41FA5}">
                      <a16:colId xmlns:a16="http://schemas.microsoft.com/office/drawing/2014/main" val="3589940611"/>
                    </a:ext>
                  </a:extLst>
                </a:gridCol>
                <a:gridCol w="1267361">
                  <a:extLst>
                    <a:ext uri="{9D8B030D-6E8A-4147-A177-3AD203B41FA5}">
                      <a16:colId xmlns:a16="http://schemas.microsoft.com/office/drawing/2014/main" val="3535330181"/>
                    </a:ext>
                  </a:extLst>
                </a:gridCol>
                <a:gridCol w="1267361">
                  <a:extLst>
                    <a:ext uri="{9D8B030D-6E8A-4147-A177-3AD203B41FA5}">
                      <a16:colId xmlns:a16="http://schemas.microsoft.com/office/drawing/2014/main" val="2222525342"/>
                    </a:ext>
                  </a:extLst>
                </a:gridCol>
                <a:gridCol w="1267361">
                  <a:extLst>
                    <a:ext uri="{9D8B030D-6E8A-4147-A177-3AD203B41FA5}">
                      <a16:colId xmlns:a16="http://schemas.microsoft.com/office/drawing/2014/main" val="2360187647"/>
                    </a:ext>
                  </a:extLst>
                </a:gridCol>
                <a:gridCol w="1267361">
                  <a:extLst>
                    <a:ext uri="{9D8B030D-6E8A-4147-A177-3AD203B41FA5}">
                      <a16:colId xmlns:a16="http://schemas.microsoft.com/office/drawing/2014/main" val="1761806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 (min) (cycles)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 (min)(cycles)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 (min)(cycles)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Saber’s advantage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40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lightsaber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m4fspeed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352,196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481,005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452,653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1,285,854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15.26%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857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ntruhps509</a:t>
                      </a:r>
                      <a:endParaRPr lang="en-US" b="1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solidFill>
                            <a:srgbClr val="7030A0"/>
                          </a:solidFill>
                        </a:rPr>
                        <a:t>m4f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80,183,840</a:t>
                      </a:r>
                      <a:endParaRPr lang="en-US" b="1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563,395</a:t>
                      </a:r>
                      <a:endParaRPr lang="en-US" b="1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536,376</a:t>
                      </a:r>
                      <a:endParaRPr lang="en-US" b="1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81,283,611</a:t>
                      </a:r>
                      <a:endParaRPr lang="en-US" b="1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128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m4fspeed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645,221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820,798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774,054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2,240,073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9.52%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254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m4fstack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820,043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1,059,168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1,038,681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52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firesaber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m4fstack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1,319,644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1,615,254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1,595,644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546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firesaber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m4fspeed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994,445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1,204,257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1,151,014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3,349,716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12.86%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2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kyber512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630,445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841,864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935,844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980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kyber512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456,044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550,598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510,889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1,517,531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381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kyber768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1,049,570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1,347,982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1,462,338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884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kyber768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742,205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896,676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836,985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2,475,866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973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kyber1024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1,635,186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2,008,239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2,146,442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44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kyber1024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1,185,257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1,368,598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1,290,241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3,844,096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28761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A586A42-0CE0-7145-84D2-55930FDFB0F7}"/>
              </a:ext>
            </a:extLst>
          </p:cNvPr>
          <p:cNvSpPr txBox="1"/>
          <p:nvPr/>
        </p:nvSpPr>
        <p:spPr>
          <a:xfrm>
            <a:off x="207817" y="1903499"/>
            <a:ext cx="2937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Time-optimized Implementations for pqm4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C6CF2C-43C3-5947-A9C5-B9CF76E28332}"/>
              </a:ext>
            </a:extLst>
          </p:cNvPr>
          <p:cNvSpPr txBox="1"/>
          <p:nvPr/>
        </p:nvSpPr>
        <p:spPr>
          <a:xfrm>
            <a:off x="1731818" y="6192982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mupq</a:t>
            </a:r>
            <a:r>
              <a:rPr lang="en-US" dirty="0"/>
              <a:t>/pqm4/blob/master/</a:t>
            </a:r>
            <a:r>
              <a:rPr lang="en-US" dirty="0" err="1"/>
              <a:t>benchmarks.md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035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8BAB183-FA89-7044-9A02-D1ACFEBAB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665566"/>
              </p:ext>
            </p:extLst>
          </p:nvPr>
        </p:nvGraphicFramePr>
        <p:xfrm>
          <a:off x="2826330" y="213244"/>
          <a:ext cx="9171708" cy="5915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244">
                  <a:extLst>
                    <a:ext uri="{9D8B030D-6E8A-4147-A177-3AD203B41FA5}">
                      <a16:colId xmlns:a16="http://schemas.microsoft.com/office/drawing/2014/main" val="2855869839"/>
                    </a:ext>
                  </a:extLst>
                </a:gridCol>
                <a:gridCol w="1310244">
                  <a:extLst>
                    <a:ext uri="{9D8B030D-6E8A-4147-A177-3AD203B41FA5}">
                      <a16:colId xmlns:a16="http://schemas.microsoft.com/office/drawing/2014/main" val="545953682"/>
                    </a:ext>
                  </a:extLst>
                </a:gridCol>
                <a:gridCol w="1310244">
                  <a:extLst>
                    <a:ext uri="{9D8B030D-6E8A-4147-A177-3AD203B41FA5}">
                      <a16:colId xmlns:a16="http://schemas.microsoft.com/office/drawing/2014/main" val="3589940611"/>
                    </a:ext>
                  </a:extLst>
                </a:gridCol>
                <a:gridCol w="1310244">
                  <a:extLst>
                    <a:ext uri="{9D8B030D-6E8A-4147-A177-3AD203B41FA5}">
                      <a16:colId xmlns:a16="http://schemas.microsoft.com/office/drawing/2014/main" val="3535330181"/>
                    </a:ext>
                  </a:extLst>
                </a:gridCol>
                <a:gridCol w="1310244">
                  <a:extLst>
                    <a:ext uri="{9D8B030D-6E8A-4147-A177-3AD203B41FA5}">
                      <a16:colId xmlns:a16="http://schemas.microsoft.com/office/drawing/2014/main" val="2222525342"/>
                    </a:ext>
                  </a:extLst>
                </a:gridCol>
                <a:gridCol w="1310244">
                  <a:extLst>
                    <a:ext uri="{9D8B030D-6E8A-4147-A177-3AD203B41FA5}">
                      <a16:colId xmlns:a16="http://schemas.microsoft.com/office/drawing/2014/main" val="162346057"/>
                    </a:ext>
                  </a:extLst>
                </a:gridCol>
                <a:gridCol w="1310244">
                  <a:extLst>
                    <a:ext uri="{9D8B030D-6E8A-4147-A177-3AD203B41FA5}">
                      <a16:colId xmlns:a16="http://schemas.microsoft.com/office/drawing/2014/main" val="710285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 (bytes)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 (bytes)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 (bytes)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(bytes)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Kyber’s</a:t>
                      </a:r>
                      <a:r>
                        <a:rPr lang="en-US" dirty="0"/>
                        <a:t> advantage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40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lightsaber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m4fspeed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857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lightsaber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m4fstack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9,388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128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m4fspeed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254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m4fstack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10,156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52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firesaber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m4fstack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10,940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546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firesaber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m4fspeed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2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kyber512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6,100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980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kyber512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 (memory?)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6,828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27.26%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381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kyber768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10,196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13,364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14,460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884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kyber768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 (memory?)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8,660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14.73%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973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kyber1024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15,076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44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kyber1024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 (memory?)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10,204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6.72%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28761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0EBAB05-2C46-3942-A692-109A5CDBAC37}"/>
              </a:ext>
            </a:extLst>
          </p:cNvPr>
          <p:cNvSpPr txBox="1"/>
          <p:nvPr/>
        </p:nvSpPr>
        <p:spPr>
          <a:xfrm>
            <a:off x="0" y="2249863"/>
            <a:ext cx="28263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Memory-optimized Implementations for pqm4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3DCD5E-315B-594F-9490-E6CEF6D8E857}"/>
              </a:ext>
            </a:extLst>
          </p:cNvPr>
          <p:cNvSpPr txBox="1"/>
          <p:nvPr/>
        </p:nvSpPr>
        <p:spPr>
          <a:xfrm>
            <a:off x="1731818" y="6192982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mupq</a:t>
            </a:r>
            <a:r>
              <a:rPr lang="en-US" dirty="0"/>
              <a:t>/pqm4/blob/master/</a:t>
            </a:r>
            <a:r>
              <a:rPr lang="en-US" dirty="0" err="1"/>
              <a:t>benchmarks.md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61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8BAB183-FA89-7044-9A02-D1ACFEBAB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97991"/>
              </p:ext>
            </p:extLst>
          </p:nvPr>
        </p:nvGraphicFramePr>
        <p:xfrm>
          <a:off x="2826330" y="213244"/>
          <a:ext cx="9131972" cy="5915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244">
                  <a:extLst>
                    <a:ext uri="{9D8B030D-6E8A-4147-A177-3AD203B41FA5}">
                      <a16:colId xmlns:a16="http://schemas.microsoft.com/office/drawing/2014/main" val="2855869839"/>
                    </a:ext>
                  </a:extLst>
                </a:gridCol>
                <a:gridCol w="1310244">
                  <a:extLst>
                    <a:ext uri="{9D8B030D-6E8A-4147-A177-3AD203B41FA5}">
                      <a16:colId xmlns:a16="http://schemas.microsoft.com/office/drawing/2014/main" val="545953682"/>
                    </a:ext>
                  </a:extLst>
                </a:gridCol>
                <a:gridCol w="1310244">
                  <a:extLst>
                    <a:ext uri="{9D8B030D-6E8A-4147-A177-3AD203B41FA5}">
                      <a16:colId xmlns:a16="http://schemas.microsoft.com/office/drawing/2014/main" val="3589940611"/>
                    </a:ext>
                  </a:extLst>
                </a:gridCol>
                <a:gridCol w="1270508">
                  <a:extLst>
                    <a:ext uri="{9D8B030D-6E8A-4147-A177-3AD203B41FA5}">
                      <a16:colId xmlns:a16="http://schemas.microsoft.com/office/drawing/2014/main" val="3535330181"/>
                    </a:ext>
                  </a:extLst>
                </a:gridCol>
                <a:gridCol w="1310244">
                  <a:extLst>
                    <a:ext uri="{9D8B030D-6E8A-4147-A177-3AD203B41FA5}">
                      <a16:colId xmlns:a16="http://schemas.microsoft.com/office/drawing/2014/main" val="2222525342"/>
                    </a:ext>
                  </a:extLst>
                </a:gridCol>
                <a:gridCol w="1310244">
                  <a:extLst>
                    <a:ext uri="{9D8B030D-6E8A-4147-A177-3AD203B41FA5}">
                      <a16:colId xmlns:a16="http://schemas.microsoft.com/office/drawing/2014/main" val="162346057"/>
                    </a:ext>
                  </a:extLst>
                </a:gridCol>
                <a:gridCol w="1310244">
                  <a:extLst>
                    <a:ext uri="{9D8B030D-6E8A-4147-A177-3AD203B41FA5}">
                      <a16:colId xmlns:a16="http://schemas.microsoft.com/office/drawing/2014/main" val="710285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 (bytes)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 (bytes)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 (bytes)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(bytes)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Kyber’s</a:t>
                      </a:r>
                      <a:r>
                        <a:rPr lang="en-US" dirty="0"/>
                        <a:t> advantage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40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ntruhps509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14,068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50,268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857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lightsaber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m4fstack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9,388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128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ntruhrss701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27,560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18,324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20,560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66,444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254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m4fstack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10,156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52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firesaber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m4fstack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10,940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546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firesaber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m4fspeed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2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kyber512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6,100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980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kyber512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 (memory?)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6,828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27.26%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381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kyber768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10,196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13,364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14,460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884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kyber768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 (memory?)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8,660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14.73%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973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kyber1024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15,076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44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kyber1024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 (memory?)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10,204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6.72%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28761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0EBAB05-2C46-3942-A692-109A5CDBAC37}"/>
              </a:ext>
            </a:extLst>
          </p:cNvPr>
          <p:cNvSpPr txBox="1"/>
          <p:nvPr/>
        </p:nvSpPr>
        <p:spPr>
          <a:xfrm>
            <a:off x="0" y="2249863"/>
            <a:ext cx="28263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Memory-optimized Implementations for pqm4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3DCD5E-315B-594F-9490-E6CEF6D8E857}"/>
              </a:ext>
            </a:extLst>
          </p:cNvPr>
          <p:cNvSpPr txBox="1"/>
          <p:nvPr/>
        </p:nvSpPr>
        <p:spPr>
          <a:xfrm>
            <a:off x="1731818" y="6192982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mupq</a:t>
            </a:r>
            <a:r>
              <a:rPr lang="en-US" dirty="0"/>
              <a:t>/pqm4/blob/master/</a:t>
            </a:r>
            <a:r>
              <a:rPr lang="en-US" dirty="0" err="1"/>
              <a:t>benchmarks.md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6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MLWE/MLWR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d>
                          <m:dPr>
                            <m:begChr m:val="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groupChr>
                      <m:groupChrPr>
                        <m:chr m:val="←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  <m:groupChr>
                      <m:groupChrPr>
                        <m:chr m:val="←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𝒆</m:t>
                    </m:r>
                    <m:groupChr>
                      <m:groupChrPr>
                        <m:chr m:val="←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Special case: RLWE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Use rounding instead: MLWR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495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KYBER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88" y="2405856"/>
            <a:ext cx="5734050" cy="3228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675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80466"/>
            <a:ext cx="9905998" cy="1478570"/>
          </a:xfrm>
        </p:spPr>
        <p:txBody>
          <a:bodyPr/>
          <a:lstStyle/>
          <a:p>
            <a:r>
              <a:rPr lang="en-US" dirty="0" err="1"/>
              <a:t>Kyber</a:t>
            </a:r>
            <a:r>
              <a:rPr lang="en-US" dirty="0"/>
              <a:t> IND-CPA PKE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759035"/>
                <a:ext cx="9905999" cy="491885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100" dirty="0"/>
                  <a:t>KeyGen:</a:t>
                </a:r>
              </a:p>
              <a:p>
                <a:pPr lvl="1"/>
                <a:r>
                  <a:rPr lang="en-US" sz="3100" b="1" dirty="0"/>
                  <a:t>A</a:t>
                </a:r>
                <a14:m>
                  <m:oMath xmlns:m="http://schemas.openxmlformats.org/officeDocument/2006/math">
                    <m:groupChr>
                      <m:groupChrPr>
                        <m:chr m:val="←"/>
                        <m:vertJc m:val="bot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sSubSup>
                      <m:sSub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3100" dirty="0"/>
                  <a:t>, </a:t>
                </a:r>
                <a14:m>
                  <m:oMath xmlns:m="http://schemas.openxmlformats.org/officeDocument/2006/math">
                    <m:r>
                      <a:rPr lang="en-US" sz="3100" b="1" i="1">
                        <a:latin typeface="Cambria Math" panose="02040503050406030204" pitchFamily="18" charset="0"/>
                      </a:rPr>
                      <m:t>𝒔</m:t>
                    </m:r>
                    <m:groupChr>
                      <m:groupChrPr>
                        <m:chr m:val="←"/>
                        <m:vertJc m:val="bot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</m:groupChr>
                    <m:sSubSup>
                      <m:sSub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3100" dirty="0"/>
                  <a:t>, </a:t>
                </a:r>
                <a14:m>
                  <m:oMath xmlns:m="http://schemas.openxmlformats.org/officeDocument/2006/math">
                    <m:r>
                      <a:rPr lang="en-US" sz="3100" b="1" i="1">
                        <a:latin typeface="Cambria Math" panose="02040503050406030204" pitchFamily="18" charset="0"/>
                      </a:rPr>
                      <m:t>𝒆</m:t>
                    </m:r>
                    <m:groupChr>
                      <m:groupChrPr>
                        <m:chr m:val="←"/>
                        <m:vertJc m:val="bot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</m:groupChr>
                    <m:sSubSup>
                      <m:sSubSup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3100" dirty="0"/>
                  <a:t>.</a:t>
                </a:r>
              </a:p>
              <a:p>
                <a:pPr lvl="1"/>
                <a:r>
                  <a:rPr lang="en-US" sz="3100" dirty="0" err="1"/>
                  <a:t>pk</a:t>
                </a:r>
                <a:r>
                  <a:rPr lang="en-US" sz="3100" dirty="0"/>
                  <a:t>: </a:t>
                </a:r>
                <a14:m>
                  <m:oMath xmlns:m="http://schemas.openxmlformats.org/officeDocument/2006/math">
                    <m:r>
                      <a:rPr lang="en-US" sz="3100" b="1" i="0" smtClean="0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b="1" i="1" smtClean="0">
                        <a:latin typeface="Cambria Math" panose="02040503050406030204" pitchFamily="18" charset="0"/>
                      </a:rPr>
                      <m:t>𝑨𝒔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100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3100" dirty="0"/>
                  <a:t>, </a:t>
                </a:r>
                <a:r>
                  <a:rPr lang="en-US" sz="3100" dirty="0" err="1"/>
                  <a:t>sk</a:t>
                </a:r>
                <a:r>
                  <a:rPr lang="en-US" sz="3100" dirty="0"/>
                  <a:t>: </a:t>
                </a:r>
                <a14:m>
                  <m:oMath xmlns:m="http://schemas.openxmlformats.org/officeDocument/2006/math">
                    <m:r>
                      <a:rPr lang="en-US" sz="31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3100" dirty="0"/>
                  <a:t>.</a:t>
                </a:r>
              </a:p>
              <a:p>
                <a:r>
                  <a:rPr lang="en-US" sz="3100" dirty="0" err="1"/>
                  <a:t>Enc</a:t>
                </a:r>
                <a:r>
                  <a:rPr lang="en-US" sz="310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100" b="1" i="1" smtClean="0">
                        <a:latin typeface="Cambria Math" panose="02040503050406030204" pitchFamily="18" charset="0"/>
                      </a:rPr>
                      <m:t>𝒓</m:t>
                    </m:r>
                    <m:groupChr>
                      <m:groupChrPr>
                        <m:chr m:val="←"/>
                        <m:vertJc m:val="bot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</m:groupChr>
                    <m:sSubSup>
                      <m:sSub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31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←"/>
                        <m:vertJc m:val="bot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</m:groupChr>
                    <m:sSubSup>
                      <m:sSub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31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groupChr>
                      <m:groupChrPr>
                        <m:chr m:val="←"/>
                        <m:vertJc m:val="bot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</m:groupChr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310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1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1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1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100" dirty="0"/>
                  <a:t>, where </a:t>
                </a:r>
                <a14:m>
                  <m:oMath xmlns:m="http://schemas.openxmlformats.org/officeDocument/2006/math">
                    <m:r>
                      <a:rPr lang="en-US" sz="31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31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100" dirty="0"/>
                  <a:t>, and </a:t>
                </a:r>
                <a14:m>
                  <m:oMath xmlns:m="http://schemas.openxmlformats.org/officeDocument/2006/math">
                    <m:r>
                      <a:rPr lang="en-US" sz="31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31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100" dirty="0"/>
                  <a:t>.</a:t>
                </a:r>
              </a:p>
              <a:p>
                <a:r>
                  <a:rPr lang="en-US" sz="3100" dirty="0"/>
                  <a:t>Dec: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sz="31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31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100" dirty="0"/>
                  <a:t>, where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[⋅]</m:t>
                    </m:r>
                  </m:oMath>
                </a14:m>
                <a:r>
                  <a:rPr lang="en-US" sz="3100" dirty="0"/>
                  <a:t> denotes rounding (Compress).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759035"/>
                <a:ext cx="9905999" cy="4918855"/>
              </a:xfrm>
              <a:blipFill>
                <a:blip r:embed="rId2"/>
                <a:stretch>
                  <a:fillRect l="-1665" t="-3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87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KYBER IND-CCA2 KEM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F-O Transform to KYBER-PKE.</a:t>
            </a:r>
          </a:p>
        </p:txBody>
      </p:sp>
    </p:spTree>
    <p:extLst>
      <p:ext uri="{BB962C8B-B14F-4D97-AF65-F5344CB8AC3E}">
        <p14:creationId xmlns:p14="http://schemas.microsoft.com/office/powerpoint/2010/main" val="3384960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Kyber</a:t>
            </a:r>
            <a:r>
              <a:rPr lang="en-US" dirty="0"/>
              <a:t> Parameter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06257860"/>
                  </p:ext>
                </p:extLst>
              </p:nvPr>
            </p:nvGraphicFramePr>
            <p:xfrm>
              <a:off x="1141413" y="2249488"/>
              <a:ext cx="9906000" cy="2021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3969">
                      <a:extLst>
                        <a:ext uri="{9D8B030D-6E8A-4147-A177-3AD203B41FA5}">
                          <a16:colId xmlns:a16="http://schemas.microsoft.com/office/drawing/2014/main" val="4251760562"/>
                        </a:ext>
                      </a:extLst>
                    </a:gridCol>
                    <a:gridCol w="1082531">
                      <a:extLst>
                        <a:ext uri="{9D8B030D-6E8A-4147-A177-3AD203B41FA5}">
                          <a16:colId xmlns:a16="http://schemas.microsoft.com/office/drawing/2014/main" val="4290478306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1639027032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361000936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458134277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286180386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96359071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19580681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𝜼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𝜼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29201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KYBER512</a:t>
                          </a: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256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3329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(10,4)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−139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70565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KYBER768</a:t>
                          </a:r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256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3329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(10,4)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−164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20626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KYBER1024</a:t>
                          </a: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256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3329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(11,5)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−174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26671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06257860"/>
                  </p:ext>
                </p:extLst>
              </p:nvPr>
            </p:nvGraphicFramePr>
            <p:xfrm>
              <a:off x="1141413" y="2249488"/>
              <a:ext cx="9906000" cy="2021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3969">
                      <a:extLst>
                        <a:ext uri="{9D8B030D-6E8A-4147-A177-3AD203B41FA5}">
                          <a16:colId xmlns:a16="http://schemas.microsoft.com/office/drawing/2014/main" val="4251760562"/>
                        </a:ext>
                      </a:extLst>
                    </a:gridCol>
                    <a:gridCol w="1082531">
                      <a:extLst>
                        <a:ext uri="{9D8B030D-6E8A-4147-A177-3AD203B41FA5}">
                          <a16:colId xmlns:a16="http://schemas.microsoft.com/office/drawing/2014/main" val="4290478306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1639027032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361000936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458134277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286180386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96359071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19580681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213" t="-3279" r="-687079" b="-4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985" t="-3279" r="-502463" b="-4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985" t="-3279" r="-402463" b="-4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985" t="-3279" r="-302463" b="-4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8529" t="-3279" r="-200980" b="-4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1478" t="-3279" r="-101970" b="-4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478" t="-3279" r="-1970" b="-4475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29201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KYBER512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213" t="-103279" r="-687079" b="-3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985" t="-103279" r="-502463" b="-3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985" t="-103279" r="-402463" b="-3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985" t="-103279" r="-302463" b="-3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8529" t="-103279" r="-200980" b="-3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1478" t="-103279" r="-101970" b="-3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478" t="-103279" r="-1970" b="-3475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705655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KYBER768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213" t="-118095" r="-687079" b="-1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985" t="-118095" r="-502463" b="-1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985" t="-118095" r="-402463" b="-1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985" t="-118095" r="-302463" b="-1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8529" t="-118095" r="-200980" b="-1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1478" t="-118095" r="-101970" b="-1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478" t="-118095" r="-1970" b="-10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206268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KYBER1024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213" t="-218095" r="-687079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985" t="-218095" r="-502463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985" t="-218095" r="-402463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985" t="-218095" r="-302463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8529" t="-218095" r="-200980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1478" t="-218095" r="-101970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478" t="-218095" r="-1970" b="-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266716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7395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653" y="154736"/>
            <a:ext cx="9905998" cy="607264"/>
          </a:xfrm>
        </p:spPr>
        <p:txBody>
          <a:bodyPr/>
          <a:lstStyle/>
          <a:p>
            <a:r>
              <a:rPr lang="en-US" dirty="0"/>
              <a:t>KYBER Performance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10" y="550334"/>
            <a:ext cx="10235839" cy="5941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3057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KYBER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Reduction from MLWE Assumption in ROM (tight)</a:t>
            </a:r>
          </a:p>
          <a:p>
            <a:r>
              <a:rPr lang="en-US" dirty="0"/>
              <a:t>Reduction from MLWE Assumption in QROM (non-tight)</a:t>
            </a:r>
          </a:p>
          <a:p>
            <a:r>
              <a:rPr lang="en-US" sz="2000" dirty="0"/>
              <a:t>Reduction from MLWE Assumption in QROM under non-standard assumption (tight): a deterministic CPAPKE is </a:t>
            </a:r>
            <a:r>
              <a:rPr lang="en-US" sz="2000" dirty="0" err="1"/>
              <a:t>prseudo</a:t>
            </a:r>
            <a:r>
              <a:rPr lang="en-US" sz="2000" dirty="0"/>
              <a:t>-random in QROM.</a:t>
            </a:r>
          </a:p>
          <a:p>
            <a:r>
              <a:rPr lang="en-US" dirty="0"/>
              <a:t>UPDATE: Discuss “beyond ‘core-SVP’ hardness” attacks and attacks using decryption failures</a:t>
            </a:r>
          </a:p>
          <a:p>
            <a:r>
              <a:rPr lang="en-US" dirty="0"/>
              <a:t>Classical core-SVP hardness (118, 182, 256)  </a:t>
            </a:r>
            <a:r>
              <a:rPr lang="en-US" sz="1400" dirty="0"/>
              <a:t>(actually uses an LWR assumption for these figures). A conservation estimate for Kyber512 because the total variance of each coefficient is greater then 3/2 which was used for the estimate. </a:t>
            </a:r>
          </a:p>
          <a:p>
            <a:r>
              <a:rPr lang="en-US" dirty="0"/>
              <a:t>Classical gate count estimates (151.5,215.1,287.3)</a:t>
            </a:r>
          </a:p>
        </p:txBody>
      </p:sp>
    </p:spTree>
    <p:extLst>
      <p:ext uri="{BB962C8B-B14F-4D97-AF65-F5344CB8AC3E}">
        <p14:creationId xmlns:p14="http://schemas.microsoft.com/office/powerpoint/2010/main" val="73422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2" ma:contentTypeDescription="Create a new document." ma:contentTypeScope="" ma:versionID="9f5aacd843d812e22d386f32e7c7e64f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e474de1bb80a25509b77765fdfc6e9f6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2E940C-CEE5-4F5B-9D0B-9856C2F96D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E4F0A5-C67C-4E94-ACBE-E5A09BF2F874}"/>
</file>

<file path=customXml/itemProps3.xml><?xml version="1.0" encoding="utf-8"?>
<ds:datastoreItem xmlns:ds="http://schemas.openxmlformats.org/officeDocument/2006/customXml" ds:itemID="{C9A74CEE-689C-4BC3-A368-9B9CBF952D2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36621</TotalTime>
  <Words>1511</Words>
  <Application>Microsoft Office PowerPoint</Application>
  <PresentationFormat>Widescreen</PresentationFormat>
  <Paragraphs>599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Circuit</vt:lpstr>
      <vt:lpstr>KYBER &amp; SABER</vt:lpstr>
      <vt:lpstr>LWE/LWR</vt:lpstr>
      <vt:lpstr>MLWE/MLWR</vt:lpstr>
      <vt:lpstr>KYBER</vt:lpstr>
      <vt:lpstr>Kyber IND-CPA PKE</vt:lpstr>
      <vt:lpstr>KYBER IND-CCA2 KEM</vt:lpstr>
      <vt:lpstr>Kyber Parameter Sets</vt:lpstr>
      <vt:lpstr>KYBER Performance</vt:lpstr>
      <vt:lpstr>KYBER Security</vt:lpstr>
      <vt:lpstr>KYBER Changes From Round 2</vt:lpstr>
      <vt:lpstr>Saber</vt:lpstr>
      <vt:lpstr>SABER IND-CPA PKE</vt:lpstr>
      <vt:lpstr>SABER IND-CCA2 KEM</vt:lpstr>
      <vt:lpstr>SABER Parameter Sets </vt:lpstr>
      <vt:lpstr>SABER Performance I</vt:lpstr>
      <vt:lpstr>SABER Performance II</vt:lpstr>
      <vt:lpstr>SABER Security</vt:lpstr>
      <vt:lpstr>Saber Changes from Round 2</vt:lpstr>
      <vt:lpstr>KYBER and Saber Performance comparisons</vt:lpstr>
      <vt:lpstr>KYBER and Saber Performance comparisons</vt:lpstr>
      <vt:lpstr>KYBER and Saber Performance comparisons</vt:lpstr>
      <vt:lpstr>KYBER, Saber &amp; NTRU Performance comparisons</vt:lpstr>
      <vt:lpstr>KYBER, Saber &amp; NTRU Performance comparisons cont.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KYBER &amp; SABER</dc:title>
  <dc:creator>dcsmit11</dc:creator>
  <cp:lastModifiedBy>Dang, Quynh H. (Fed)</cp:lastModifiedBy>
  <cp:revision>62</cp:revision>
  <dcterms:created xsi:type="dcterms:W3CDTF">2020-11-20T10:50:31Z</dcterms:created>
  <dcterms:modified xsi:type="dcterms:W3CDTF">2021-11-19T14:58:31Z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  <property fmtid="{D5CDD505-2E9C-101B-9397-08002B2CF9AE}" pid="3" name="Order">
    <vt:r8>4971400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